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74D59F-927A-48E0-8D39-2729B382191D}" v="6" dt="2024-11-08T18:42:21.4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ssina, Alex" userId="0f76471a-ee79-4a6c-92ee-5c5f78aa7398" providerId="ADAL" clId="{5674D59F-927A-48E0-8D39-2729B382191D}"/>
    <pc:docChg chg="modSld">
      <pc:chgData name="Messina, Alex" userId="0f76471a-ee79-4a6c-92ee-5c5f78aa7398" providerId="ADAL" clId="{5674D59F-927A-48E0-8D39-2729B382191D}" dt="2024-11-08T18:43:54.451" v="27" actId="20577"/>
      <pc:docMkLst>
        <pc:docMk/>
      </pc:docMkLst>
      <pc:sldChg chg="modSp mod">
        <pc:chgData name="Messina, Alex" userId="0f76471a-ee79-4a6c-92ee-5c5f78aa7398" providerId="ADAL" clId="{5674D59F-927A-48E0-8D39-2729B382191D}" dt="2024-11-08T18:33:28.832" v="2" actId="1076"/>
        <pc:sldMkLst>
          <pc:docMk/>
          <pc:sldMk cId="2189491039" sldId="256"/>
        </pc:sldMkLst>
        <pc:spChg chg="mod">
          <ac:chgData name="Messina, Alex" userId="0f76471a-ee79-4a6c-92ee-5c5f78aa7398" providerId="ADAL" clId="{5674D59F-927A-48E0-8D39-2729B382191D}" dt="2024-11-08T18:33:28.832" v="2" actId="1076"/>
          <ac:spMkLst>
            <pc:docMk/>
            <pc:sldMk cId="2189491039" sldId="256"/>
            <ac:spMk id="8" creationId="{DFB8F0D0-96AF-B361-7CFD-28F1D77B4AE3}"/>
          </ac:spMkLst>
        </pc:spChg>
        <pc:picChg chg="mod">
          <ac:chgData name="Messina, Alex" userId="0f76471a-ee79-4a6c-92ee-5c5f78aa7398" providerId="ADAL" clId="{5674D59F-927A-48E0-8D39-2729B382191D}" dt="2024-11-08T18:33:24.416" v="1" actId="1076"/>
          <ac:picMkLst>
            <pc:docMk/>
            <pc:sldMk cId="2189491039" sldId="256"/>
            <ac:picMk id="7" creationId="{CD06A627-F0BA-E69F-498C-A9CE9A5F871F}"/>
          </ac:picMkLst>
        </pc:picChg>
      </pc:sldChg>
      <pc:sldChg chg="addSp delSp modSp mod">
        <pc:chgData name="Messina, Alex" userId="0f76471a-ee79-4a6c-92ee-5c5f78aa7398" providerId="ADAL" clId="{5674D59F-927A-48E0-8D39-2729B382191D}" dt="2024-11-08T18:43:54.451" v="27" actId="20577"/>
        <pc:sldMkLst>
          <pc:docMk/>
          <pc:sldMk cId="163484936" sldId="257"/>
        </pc:sldMkLst>
        <pc:spChg chg="mod">
          <ac:chgData name="Messina, Alex" userId="0f76471a-ee79-4a6c-92ee-5c5f78aa7398" providerId="ADAL" clId="{5674D59F-927A-48E0-8D39-2729B382191D}" dt="2024-11-08T18:43:54.451" v="27" actId="20577"/>
          <ac:spMkLst>
            <pc:docMk/>
            <pc:sldMk cId="163484936" sldId="257"/>
            <ac:spMk id="3" creationId="{D41C18FC-8FF8-5C85-92D2-66A515BDEF00}"/>
          </ac:spMkLst>
        </pc:spChg>
        <pc:spChg chg="add">
          <ac:chgData name="Messina, Alex" userId="0f76471a-ee79-4a6c-92ee-5c5f78aa7398" providerId="ADAL" clId="{5674D59F-927A-48E0-8D39-2729B382191D}" dt="2024-11-08T18:42:19.438" v="7"/>
          <ac:spMkLst>
            <pc:docMk/>
            <pc:sldMk cId="163484936" sldId="257"/>
            <ac:spMk id="5" creationId="{7014035B-8D7C-49BD-2E5C-F18EA2A079E8}"/>
          </ac:spMkLst>
        </pc:spChg>
        <pc:spChg chg="add mod">
          <ac:chgData name="Messina, Alex" userId="0f76471a-ee79-4a6c-92ee-5c5f78aa7398" providerId="ADAL" clId="{5674D59F-927A-48E0-8D39-2729B382191D}" dt="2024-11-08T18:43:25.817" v="25" actId="1076"/>
          <ac:spMkLst>
            <pc:docMk/>
            <pc:sldMk cId="163484936" sldId="257"/>
            <ac:spMk id="8" creationId="{3C5E7005-63B7-8589-6A25-C8EBA25CF0F9}"/>
          </ac:spMkLst>
        </pc:spChg>
        <pc:picChg chg="add del mod">
          <ac:chgData name="Messina, Alex" userId="0f76471a-ee79-4a6c-92ee-5c5f78aa7398" providerId="ADAL" clId="{5674D59F-927A-48E0-8D39-2729B382191D}" dt="2024-11-08T18:42:18.047" v="6" actId="478"/>
          <ac:picMkLst>
            <pc:docMk/>
            <pc:sldMk cId="163484936" sldId="257"/>
            <ac:picMk id="4" creationId="{A77A6FFC-A94A-1457-50E2-A60F8A55FBAD}"/>
          </ac:picMkLst>
        </pc:picChg>
        <pc:picChg chg="add mod">
          <ac:chgData name="Messina, Alex" userId="0f76471a-ee79-4a6c-92ee-5c5f78aa7398" providerId="ADAL" clId="{5674D59F-927A-48E0-8D39-2729B382191D}" dt="2024-11-08T18:42:44.401" v="10" actId="1076"/>
          <ac:picMkLst>
            <pc:docMk/>
            <pc:sldMk cId="163484936" sldId="257"/>
            <ac:picMk id="7" creationId="{D72B20EF-9832-13B0-2102-62E14A9A61F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6A5F3-1519-AF6E-1FFD-A213F9EBEE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172490-CBEB-B395-A0EA-2261FE94F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C71E1-13D3-9774-ACC7-2D03966FD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1FC12-00A0-7AE7-908B-91016B703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0E9B5-84AD-6855-4243-B576E00BF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528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6DC96-215E-8650-45C3-E70CD77A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0CF6B0-8417-FE7E-5D83-59B7961BA6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385C6-F10F-9A8F-B0F6-165FA86B4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0DB3A-0330-BF28-C81B-35535AED2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72B96-42F7-97DC-AE7A-C5BF69835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1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C1083C-A60B-6C1C-9BB6-ADAF853614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5A3199-7032-DF15-C932-9CA87FB8D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4DAD1-91F1-1B1D-9845-7DDA394BC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EFCAB-5025-D9D7-7313-556065EB4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27DA7-391C-8E6F-F4D7-C9FB8DF60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100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22426-8575-9D11-1825-EEEF8F922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F24ED-AD9E-DA3D-B894-870251356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3BECB-0B03-383E-62CB-79853E779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D9619C-C82A-1ED3-F2FE-DDDF65126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6EB55-CAC5-23E3-F51B-6CCA12084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34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3CFFD-1B2C-E1B3-B491-DE7980C34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E512C-53E5-F2BB-7FAC-83FE06E519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50D75-0288-8B04-8951-788F37E94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84EF2-7D66-DF6E-9142-E99B388D8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38E3E-6A4D-79A1-DCF1-29468FF51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75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F7829-E40D-077D-538E-5F4339C1F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3082A-3868-75E8-23F0-EB5978BC09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72352D-FE38-59EC-ADB6-B73CA18AAC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D53E4-22E7-C32A-D9C4-515A96CB3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9A4AC6-FC55-6CA6-EDE8-441D8F21F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9A6EA7-10AD-289E-D07B-BE88FA7A3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99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75633-1B0A-000F-E077-71F6CFF4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317F1-9145-9087-4C87-3F2317001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17A5AE-BD35-F336-C7A0-375DFDFDE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0EC67-099A-98B8-1364-4C81E9ED8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E132AB-6503-1594-C0C8-EFE9937170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E57005-D92E-77C5-3A49-18AC9D16D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2F3BA4-069D-2588-9BE8-C5B8D78DC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36CD92-1DC8-5F42-3125-DEC61345A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290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B5332-0386-0ABE-C5CB-95DB1AD77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F388CA-3EB0-9B7E-DA7B-C24D377A8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6BAF48-1C95-6666-64EF-FAFC8FF15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14349A-B7EA-530A-3BA2-1FB8D8A58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18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1B4C4F-7FC9-120A-88A1-B288AC670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08EFE-B541-D2AF-962C-5FDFA5E1E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C1BD6E-D556-699A-F59E-9937C4507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135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2716A-EC5D-1233-BCDF-C760483C7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6C2E9-3D32-665E-459C-2D21A8AE3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69A696-82BE-D100-3680-371D518B2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11D2B-D85F-035E-8A5E-3FD6D8809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0C03FB-D417-B014-F3D4-9C7015C81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E5059B-5023-4407-9403-564BA8FBC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36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E2F3-BE6E-65D4-DB79-B7AEEC7DB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081B3A-38B3-D4B3-A0F4-23FB44BBD0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F8E691-12B8-052C-8A47-60D70E248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42CEF-86AA-38B2-8351-5A7D4E4AB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656A5C-4106-68F6-AB0E-8C743D22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AFF155-E0B8-AA5F-09C3-93EC6CB19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13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A63D4B-5ED2-11B0-30EC-069DB5440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E9FCF-9EE0-1C8D-F43B-F1A9CAD18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2AD7A-2956-C46A-D9AA-6EB35BB405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E12196-4469-4CEB-B931-2BD72334A04C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0D63C-15FC-0BC5-E4AB-7ACF7EEE16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FA9E2-AE43-E26F-89AA-E9052001C3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7C5F46-C242-4C0C-ABAA-F93C10BA7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037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jpeg"/><Relationship Id="rId10" Type="http://schemas.openxmlformats.org/officeDocument/2006/relationships/image" Target="../media/image11.png"/><Relationship Id="rId4" Type="http://schemas.openxmlformats.org/officeDocument/2006/relationships/image" Target="../media/image5.jpe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pointing at a machine&#10;&#10;Description automatically generated">
            <a:extLst>
              <a:ext uri="{FF2B5EF4-FFF2-40B4-BE49-F238E27FC236}">
                <a16:creationId xmlns:a16="http://schemas.microsoft.com/office/drawing/2014/main" id="{CD06A627-F0BA-E69F-498C-A9CE9A5F8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83" y="544785"/>
            <a:ext cx="11048126" cy="63132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B8F0D0-96AF-B361-7CFD-28F1D77B4AE3}"/>
              </a:ext>
            </a:extLst>
          </p:cNvPr>
          <p:cNvSpPr txBox="1"/>
          <p:nvPr/>
        </p:nvSpPr>
        <p:spPr>
          <a:xfrm>
            <a:off x="2098895" y="0"/>
            <a:ext cx="7994210" cy="646331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bg1">
                    <a:lumMod val="95000"/>
                  </a:schemeClr>
                </a:solidFill>
              </a:rPr>
              <a:t>Sutron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X-link 500: BASIC TRAINING</a:t>
            </a:r>
          </a:p>
        </p:txBody>
      </p:sp>
    </p:spTree>
    <p:extLst>
      <p:ext uri="{BB962C8B-B14F-4D97-AF65-F5344CB8AC3E}">
        <p14:creationId xmlns:p14="http://schemas.microsoft.com/office/powerpoint/2010/main" val="2189491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CAB50-1120-7C50-F51C-B34846D76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the </a:t>
            </a:r>
            <a:r>
              <a:rPr lang="en-US" dirty="0" err="1"/>
              <a:t>Sutron</a:t>
            </a:r>
            <a:r>
              <a:rPr lang="en-US" dirty="0"/>
              <a:t> X-link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C18FC-8FF8-5C85-92D2-66A515BDE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970" y="1608342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Sutron</a:t>
            </a:r>
            <a:r>
              <a:rPr lang="en-US" dirty="0"/>
              <a:t> is a brand of OTT </a:t>
            </a:r>
            <a:r>
              <a:rPr lang="en-US" dirty="0" err="1"/>
              <a:t>Hydromet</a:t>
            </a:r>
            <a:r>
              <a:rPr lang="en-US" dirty="0"/>
              <a:t> (owned by Danaher)</a:t>
            </a:r>
          </a:p>
          <a:p>
            <a:r>
              <a:rPr lang="en-US" dirty="0"/>
              <a:t>Danaher also owns Hach and </a:t>
            </a:r>
            <a:r>
              <a:rPr lang="en-US" dirty="0" err="1"/>
              <a:t>McCrometer</a:t>
            </a:r>
            <a:r>
              <a:rPr lang="en-US" dirty="0"/>
              <a:t> (yay…)</a:t>
            </a:r>
          </a:p>
          <a:p>
            <a:r>
              <a:rPr lang="en-US" dirty="0"/>
              <a:t>The X-link 500 is a datalogger </a:t>
            </a:r>
          </a:p>
          <a:p>
            <a:pPr lvl="1"/>
            <a:r>
              <a:rPr lang="en-US" dirty="0"/>
              <a:t>Multi-channel data logging (level, velocity, rain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Various connection types (SDI-12, RS485, RS232,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And controller</a:t>
            </a:r>
          </a:p>
          <a:p>
            <a:pPr lvl="1"/>
            <a:r>
              <a:rPr lang="en-US" dirty="0"/>
              <a:t>Runs Python code to do “stuff”</a:t>
            </a:r>
          </a:p>
          <a:p>
            <a:pPr lvl="1"/>
            <a:r>
              <a:rPr lang="en-US" dirty="0"/>
              <a:t>Control samplers</a:t>
            </a:r>
          </a:p>
          <a:p>
            <a:pPr lvl="1"/>
            <a:r>
              <a:rPr lang="en-US" dirty="0"/>
              <a:t>Calculate measurements (ex. area x velocity = flow)</a:t>
            </a:r>
          </a:p>
          <a:p>
            <a:r>
              <a:rPr lang="en-US" dirty="0"/>
              <a:t>And telemetry</a:t>
            </a:r>
          </a:p>
          <a:p>
            <a:pPr lvl="1"/>
            <a:r>
              <a:rPr lang="en-US" dirty="0"/>
              <a:t>Cellular</a:t>
            </a:r>
          </a:p>
          <a:p>
            <a:pPr lvl="1"/>
            <a:r>
              <a:rPr lang="en-US" dirty="0"/>
              <a:t>Satellite</a:t>
            </a:r>
          </a:p>
          <a:p>
            <a:pPr lvl="1"/>
            <a:r>
              <a:rPr lang="en-US" dirty="0"/>
              <a:t>Active and passive</a:t>
            </a:r>
          </a:p>
          <a:p>
            <a:pPr lv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2B20EF-9832-13B0-2102-62E14A9A6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699" y="3036508"/>
            <a:ext cx="2972419" cy="2923172"/>
          </a:xfrm>
          <a:prstGeom prst="rect">
            <a:avLst/>
          </a:prstGeom>
        </p:spPr>
      </p:pic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3C5E7005-63B7-8589-6A25-C8EBA25CF0F9}"/>
              </a:ext>
            </a:extLst>
          </p:cNvPr>
          <p:cNvSpPr/>
          <p:nvPr/>
        </p:nvSpPr>
        <p:spPr>
          <a:xfrm flipH="1">
            <a:off x="8305100" y="2833237"/>
            <a:ext cx="1140116" cy="695106"/>
          </a:xfrm>
          <a:prstGeom prst="wedgeEllipseCallou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Hi!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84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2FD8148-EC27-479D-98FD-D748E97792EB}"/>
              </a:ext>
            </a:extLst>
          </p:cNvPr>
          <p:cNvGrpSpPr/>
          <p:nvPr/>
        </p:nvGrpSpPr>
        <p:grpSpPr>
          <a:xfrm>
            <a:off x="1204502" y="4728955"/>
            <a:ext cx="2749010" cy="2518871"/>
            <a:chOff x="166721" y="4246355"/>
            <a:chExt cx="2749010" cy="2518871"/>
          </a:xfrm>
        </p:grpSpPr>
        <p:pic>
          <p:nvPicPr>
            <p:cNvPr id="1028" name="Picture 4" descr="Smart PT | Stevens Water">
              <a:extLst>
                <a:ext uri="{FF2B5EF4-FFF2-40B4-BE49-F238E27FC236}">
                  <a16:creationId xmlns:a16="http://schemas.microsoft.com/office/drawing/2014/main" id="{D949FDCB-52FE-4726-A55D-015C61A04D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860" y="4246355"/>
              <a:ext cx="2518871" cy="25188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29BC3B7-26A1-4406-AA19-DD1CE20E54AD}"/>
                </a:ext>
              </a:extLst>
            </p:cNvPr>
            <p:cNvSpPr txBox="1"/>
            <p:nvPr/>
          </p:nvSpPr>
          <p:spPr>
            <a:xfrm>
              <a:off x="166721" y="5107739"/>
              <a:ext cx="14838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StevensWater</a:t>
              </a:r>
              <a:endParaRPr lang="en-US" dirty="0"/>
            </a:p>
            <a:p>
              <a:r>
                <a:rPr lang="en-US" dirty="0"/>
                <a:t>“</a:t>
              </a:r>
              <a:r>
                <a:rPr lang="en-US" dirty="0" err="1"/>
                <a:t>SmartPT</a:t>
              </a:r>
              <a:r>
                <a:rPr lang="en-US" dirty="0"/>
                <a:t>”</a:t>
              </a:r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3B8219-F979-419F-A05A-D7447A2A95AA}"/>
              </a:ext>
            </a:extLst>
          </p:cNvPr>
          <p:cNvCxnSpPr/>
          <p:nvPr/>
        </p:nvCxnSpPr>
        <p:spPr>
          <a:xfrm flipV="1">
            <a:off x="4002275" y="3596780"/>
            <a:ext cx="1653310" cy="113607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761AD97-FF9B-468E-858C-3297AF5356CA}"/>
              </a:ext>
            </a:extLst>
          </p:cNvPr>
          <p:cNvCxnSpPr/>
          <p:nvPr/>
        </p:nvCxnSpPr>
        <p:spPr>
          <a:xfrm flipV="1">
            <a:off x="4015752" y="3741152"/>
            <a:ext cx="1653310" cy="113607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28D47B-DE61-4099-A7B9-8DA9F331EE2A}"/>
              </a:ext>
            </a:extLst>
          </p:cNvPr>
          <p:cNvCxnSpPr/>
          <p:nvPr/>
        </p:nvCxnSpPr>
        <p:spPr>
          <a:xfrm flipV="1">
            <a:off x="4042417" y="3859621"/>
            <a:ext cx="1653310" cy="113607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Symmetry Solar Panel Pole Mount Kit">
            <a:extLst>
              <a:ext uri="{FF2B5EF4-FFF2-40B4-BE49-F238E27FC236}">
                <a16:creationId xmlns:a16="http://schemas.microsoft.com/office/drawing/2014/main" id="{BCA4BE0E-8720-477D-82D1-2273F1F22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135" y="9351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59B88A6-A344-4EA3-ADCC-1E71FD70C49B}"/>
              </a:ext>
            </a:extLst>
          </p:cNvPr>
          <p:cNvCxnSpPr>
            <a:cxnSpLocks/>
          </p:cNvCxnSpPr>
          <p:nvPr/>
        </p:nvCxnSpPr>
        <p:spPr>
          <a:xfrm>
            <a:off x="2305169" y="1667448"/>
            <a:ext cx="3363893" cy="81699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F5E2F7-D9DF-4423-85D6-CB726842D6C8}"/>
              </a:ext>
            </a:extLst>
          </p:cNvPr>
          <p:cNvCxnSpPr>
            <a:cxnSpLocks/>
          </p:cNvCxnSpPr>
          <p:nvPr/>
        </p:nvCxnSpPr>
        <p:spPr>
          <a:xfrm>
            <a:off x="2305169" y="1813920"/>
            <a:ext cx="3363764" cy="7749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8F34131-F6E3-4D28-99F1-7C8ED2892D85}"/>
              </a:ext>
            </a:extLst>
          </p:cNvPr>
          <p:cNvCxnSpPr>
            <a:cxnSpLocks/>
          </p:cNvCxnSpPr>
          <p:nvPr/>
        </p:nvCxnSpPr>
        <p:spPr>
          <a:xfrm>
            <a:off x="4179807" y="1625219"/>
            <a:ext cx="1515920" cy="6552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731AB4-ED38-4DEC-98BE-E91F686001A9}"/>
              </a:ext>
            </a:extLst>
          </p:cNvPr>
          <p:cNvCxnSpPr>
            <a:cxnSpLocks/>
          </p:cNvCxnSpPr>
          <p:nvPr/>
        </p:nvCxnSpPr>
        <p:spPr>
          <a:xfrm>
            <a:off x="4274949" y="1760549"/>
            <a:ext cx="1394113" cy="6158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MOTOMASTER OEPLUS Group Size 24F Battery, 725 CCA Canadian Tire">
            <a:extLst>
              <a:ext uri="{FF2B5EF4-FFF2-40B4-BE49-F238E27FC236}">
                <a16:creationId xmlns:a16="http://schemas.microsoft.com/office/drawing/2014/main" id="{9FEB79EF-4348-4731-9F4E-1FBB79B1E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394" y="560791"/>
            <a:ext cx="1244468" cy="125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igma 950 Area Velocity Bubbler Flow Meter with Sensor | Hach Canada -  Overview - Obsolete">
            <a:extLst>
              <a:ext uri="{FF2B5EF4-FFF2-40B4-BE49-F238E27FC236}">
                <a16:creationId xmlns:a16="http://schemas.microsoft.com/office/drawing/2014/main" id="{82C35058-2CED-4274-A6B5-D0DF0FDBE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3792" y="5153626"/>
            <a:ext cx="1546207" cy="1465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tarTech.com 10' RS232 Serial Null Modem Cable - Null modem cable - DB-9  (F) to DB-9 (F) - 10 ft - SCNM9FF: Amazon.ca: Electronics">
            <a:extLst>
              <a:ext uri="{FF2B5EF4-FFF2-40B4-BE49-F238E27FC236}">
                <a16:creationId xmlns:a16="http://schemas.microsoft.com/office/drawing/2014/main" id="{D573B95B-856B-4A50-8411-52B2000F6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38284">
            <a:off x="6440628" y="4276597"/>
            <a:ext cx="725411" cy="741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Signal Input Cable, 10-ft 7-Pin Connector, Sigma SD900">
            <a:extLst>
              <a:ext uri="{FF2B5EF4-FFF2-40B4-BE49-F238E27FC236}">
                <a16:creationId xmlns:a16="http://schemas.microsoft.com/office/drawing/2014/main" id="{B384663D-0D73-4CEB-BDC3-959F01EA0D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49" t="34014" r="623" b="42131"/>
          <a:stretch/>
        </p:blipFill>
        <p:spPr bwMode="auto">
          <a:xfrm rot="7402434">
            <a:off x="1927265" y="3567764"/>
            <a:ext cx="610948" cy="113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astewater sampler - Sigma 900 - Hach - refrigerated">
            <a:extLst>
              <a:ext uri="{FF2B5EF4-FFF2-40B4-BE49-F238E27FC236}">
                <a16:creationId xmlns:a16="http://schemas.microsoft.com/office/drawing/2014/main" id="{D3C6116F-F673-43E5-B032-2ABB75C5B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13" y="3713172"/>
            <a:ext cx="1373060" cy="1872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A4C2BF-795F-4BC5-952C-5DF280B6D4E3}"/>
              </a:ext>
            </a:extLst>
          </p:cNvPr>
          <p:cNvCxnSpPr>
            <a:cxnSpLocks/>
          </p:cNvCxnSpPr>
          <p:nvPr/>
        </p:nvCxnSpPr>
        <p:spPr>
          <a:xfrm flipV="1">
            <a:off x="2716579" y="3026753"/>
            <a:ext cx="2846049" cy="9287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A9645C1-0451-4172-B5A0-16E184004F41}"/>
              </a:ext>
            </a:extLst>
          </p:cNvPr>
          <p:cNvCxnSpPr>
            <a:cxnSpLocks/>
          </p:cNvCxnSpPr>
          <p:nvPr/>
        </p:nvCxnSpPr>
        <p:spPr>
          <a:xfrm flipV="1">
            <a:off x="2782401" y="3162227"/>
            <a:ext cx="2807362" cy="951067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2" name="Picture 18" descr="PSA-AV - FloWav - Open Channel-Wastewater Area Velocity Sensor">
            <a:extLst>
              <a:ext uri="{FF2B5EF4-FFF2-40B4-BE49-F238E27FC236}">
                <a16:creationId xmlns:a16="http://schemas.microsoft.com/office/drawing/2014/main" id="{836CB37D-C71F-4831-93D0-467B233025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91516" flipH="1">
            <a:off x="1601849" y="2448479"/>
            <a:ext cx="1488503" cy="1024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276ACEE-9167-4800-9864-9B805282F1FC}"/>
              </a:ext>
            </a:extLst>
          </p:cNvPr>
          <p:cNvCxnSpPr>
            <a:cxnSpLocks/>
          </p:cNvCxnSpPr>
          <p:nvPr/>
        </p:nvCxnSpPr>
        <p:spPr>
          <a:xfrm>
            <a:off x="3151157" y="2713548"/>
            <a:ext cx="2467104" cy="59601"/>
          </a:xfrm>
          <a:prstGeom prst="line">
            <a:avLst/>
          </a:prstGeom>
          <a:ln w="38100">
            <a:solidFill>
              <a:srgbClr val="00B0F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0FF639-D1A0-4316-8559-4260BB2CBAD2}"/>
              </a:ext>
            </a:extLst>
          </p:cNvPr>
          <p:cNvCxnSpPr>
            <a:cxnSpLocks/>
          </p:cNvCxnSpPr>
          <p:nvPr/>
        </p:nvCxnSpPr>
        <p:spPr>
          <a:xfrm flipV="1">
            <a:off x="3151157" y="2877544"/>
            <a:ext cx="2466975" cy="12252"/>
          </a:xfrm>
          <a:prstGeom prst="line">
            <a:avLst/>
          </a:prstGeom>
          <a:ln w="38100">
            <a:solidFill>
              <a:srgbClr val="00B0F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F1A9329-4834-4CA9-B317-6D5520AA9739}"/>
              </a:ext>
            </a:extLst>
          </p:cNvPr>
          <p:cNvSpPr txBox="1"/>
          <p:nvPr/>
        </p:nvSpPr>
        <p:spPr>
          <a:xfrm>
            <a:off x="1719411" y="4362413"/>
            <a:ext cx="95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Sampler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FAA719-5C6C-47C0-A804-B38EDBD7227E}"/>
              </a:ext>
            </a:extLst>
          </p:cNvPr>
          <p:cNvSpPr txBox="1"/>
          <p:nvPr/>
        </p:nvSpPr>
        <p:spPr>
          <a:xfrm>
            <a:off x="7510049" y="5407423"/>
            <a:ext cx="12041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Sigma 950 </a:t>
            </a:r>
          </a:p>
          <a:p>
            <a:r>
              <a:rPr lang="en-US" dirty="0"/>
              <a:t>flowmeter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A691DAF-65A8-4501-8626-DB1CD09B7773}"/>
              </a:ext>
            </a:extLst>
          </p:cNvPr>
          <p:cNvSpPr/>
          <p:nvPr/>
        </p:nvSpPr>
        <p:spPr>
          <a:xfrm>
            <a:off x="4307723" y="4864"/>
            <a:ext cx="600747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The Sutron Universe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FCEBE8-FAF4-42A4-857A-521FC586B32F}"/>
              </a:ext>
            </a:extLst>
          </p:cNvPr>
          <p:cNvSpPr txBox="1"/>
          <p:nvPr/>
        </p:nvSpPr>
        <p:spPr>
          <a:xfrm>
            <a:off x="863380" y="2318989"/>
            <a:ext cx="9183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PSA-AV </a:t>
            </a:r>
          </a:p>
          <a:p>
            <a:r>
              <a:rPr lang="en-US" dirty="0"/>
              <a:t>sensor</a:t>
            </a:r>
          </a:p>
        </p:txBody>
      </p:sp>
      <p:graphicFrame>
        <p:nvGraphicFramePr>
          <p:cNvPr id="45" name="Table 45">
            <a:extLst>
              <a:ext uri="{FF2B5EF4-FFF2-40B4-BE49-F238E27FC236}">
                <a16:creationId xmlns:a16="http://schemas.microsoft.com/office/drawing/2014/main" id="{7B41BDC7-35B2-45A7-AFE1-938634F090A6}"/>
              </a:ext>
            </a:extLst>
          </p:cNvPr>
          <p:cNvGraphicFramePr>
            <a:graphicFrameLocks noGrp="1"/>
          </p:cNvGraphicFramePr>
          <p:nvPr/>
        </p:nvGraphicFramePr>
        <p:xfrm>
          <a:off x="8005499" y="2652028"/>
          <a:ext cx="4036005" cy="1401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9001">
                  <a:extLst>
                    <a:ext uri="{9D8B030D-6E8A-4147-A177-3AD203B41FA5}">
                      <a16:colId xmlns:a16="http://schemas.microsoft.com/office/drawing/2014/main" val="2929657348"/>
                    </a:ext>
                  </a:extLst>
                </a:gridCol>
                <a:gridCol w="1089146">
                  <a:extLst>
                    <a:ext uri="{9D8B030D-6E8A-4147-A177-3AD203B41FA5}">
                      <a16:colId xmlns:a16="http://schemas.microsoft.com/office/drawing/2014/main" val="32209995"/>
                    </a:ext>
                  </a:extLst>
                </a:gridCol>
                <a:gridCol w="1006679">
                  <a:extLst>
                    <a:ext uri="{9D8B030D-6E8A-4147-A177-3AD203B41FA5}">
                      <a16:colId xmlns:a16="http://schemas.microsoft.com/office/drawing/2014/main" val="3710073595"/>
                    </a:ext>
                  </a:extLst>
                </a:gridCol>
                <a:gridCol w="931179">
                  <a:extLst>
                    <a:ext uri="{9D8B030D-6E8A-4147-A177-3AD203B41FA5}">
                      <a16:colId xmlns:a16="http://schemas.microsoft.com/office/drawing/2014/main" val="991159111"/>
                    </a:ext>
                  </a:extLst>
                </a:gridCol>
              </a:tblGrid>
              <a:tr h="249699">
                <a:tc>
                  <a:txBody>
                    <a:bodyPr/>
                    <a:lstStyle/>
                    <a:p>
                      <a:r>
                        <a:rPr lang="en-US" sz="1200" dirty="0"/>
                        <a:t>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Velocity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977997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PSA-AV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✓ (PT)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$2,200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0311524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Sigma 950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✓ (bubbler)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Priceless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5950160"/>
                  </a:ext>
                </a:extLst>
              </a:tr>
              <a:tr h="24969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Stevens 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✓ (PT)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HvF</a:t>
                      </a:r>
                      <a:r>
                        <a:rPr lang="en-US" sz="1200" dirty="0"/>
                        <a:t> 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$800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7130755"/>
                  </a:ext>
                </a:extLst>
              </a:tr>
              <a:tr h="30470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OTT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✓ (bubbler)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HvF</a:t>
                      </a:r>
                      <a:r>
                        <a:rPr lang="en-US" sz="1200" dirty="0"/>
                        <a:t> 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$2,800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4610083"/>
                  </a:ext>
                </a:extLst>
              </a:tr>
            </a:tbl>
          </a:graphicData>
        </a:graphic>
      </p:graphicFrame>
      <p:grpSp>
        <p:nvGrpSpPr>
          <p:cNvPr id="50" name="Group 49">
            <a:extLst>
              <a:ext uri="{FF2B5EF4-FFF2-40B4-BE49-F238E27FC236}">
                <a16:creationId xmlns:a16="http://schemas.microsoft.com/office/drawing/2014/main" id="{5232D0DA-F2A8-4A85-B4B2-57FC94C2107A}"/>
              </a:ext>
            </a:extLst>
          </p:cNvPr>
          <p:cNvGrpSpPr/>
          <p:nvPr/>
        </p:nvGrpSpPr>
        <p:grpSpPr>
          <a:xfrm>
            <a:off x="7283375" y="1000380"/>
            <a:ext cx="1657525" cy="1565305"/>
            <a:chOff x="7419086" y="798394"/>
            <a:chExt cx="1760305" cy="1588750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A8C41B4A-4246-4EDF-8BD9-AAC3E06A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419086" y="798394"/>
              <a:ext cx="1760305" cy="1588750"/>
            </a:xfrm>
            <a:prstGeom prst="rect">
              <a:avLst/>
            </a:prstGeom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E7B4D4D-1D2E-4224-80C3-F6A466F24F31}"/>
                </a:ext>
              </a:extLst>
            </p:cNvPr>
            <p:cNvSpPr/>
            <p:nvPr/>
          </p:nvSpPr>
          <p:spPr>
            <a:xfrm>
              <a:off x="7432477" y="1722153"/>
              <a:ext cx="679661" cy="655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44" name="Picture 20" descr="OTT CBS - Compact Bubbler Sensor - OTT Hydromet">
            <a:extLst>
              <a:ext uri="{FF2B5EF4-FFF2-40B4-BE49-F238E27FC236}">
                <a16:creationId xmlns:a16="http://schemas.microsoft.com/office/drawing/2014/main" id="{958350CC-39E9-4FCC-A8AA-807D8114C1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54" t="17718" r="20382" b="11341"/>
          <a:stretch/>
        </p:blipFill>
        <p:spPr bwMode="auto">
          <a:xfrm>
            <a:off x="3804664" y="5147698"/>
            <a:ext cx="1620537" cy="1224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4A3E9794-FB2F-47C2-906D-5E479C7B8BC8}"/>
              </a:ext>
            </a:extLst>
          </p:cNvPr>
          <p:cNvSpPr txBox="1"/>
          <p:nvPr/>
        </p:nvSpPr>
        <p:spPr>
          <a:xfrm>
            <a:off x="3669773" y="6154689"/>
            <a:ext cx="1350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OTT Bubbler</a:t>
            </a:r>
          </a:p>
        </p:txBody>
      </p:sp>
      <p:pic>
        <p:nvPicPr>
          <p:cNvPr id="1026" name="Picture 2" descr="Data Management">
            <a:extLst>
              <a:ext uri="{FF2B5EF4-FFF2-40B4-BE49-F238E27FC236}">
                <a16:creationId xmlns:a16="http://schemas.microsoft.com/office/drawing/2014/main" id="{DE5D2F92-D81C-4429-96C1-D8EEE7049D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4" t="7858" r="15029" b="4485"/>
          <a:stretch/>
        </p:blipFill>
        <p:spPr bwMode="auto">
          <a:xfrm>
            <a:off x="5713274" y="1687168"/>
            <a:ext cx="1963648" cy="2497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7ACAED17-537E-4537-ABF1-DF9261D58A90}"/>
              </a:ext>
            </a:extLst>
          </p:cNvPr>
          <p:cNvSpPr txBox="1"/>
          <p:nvPr/>
        </p:nvSpPr>
        <p:spPr>
          <a:xfrm>
            <a:off x="8940900" y="1238436"/>
            <a:ext cx="1831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modem to</a:t>
            </a:r>
          </a:p>
          <a:p>
            <a:r>
              <a:rPr lang="en-US" dirty="0"/>
              <a:t>Phone, PC, server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B745FFC-F6E3-4C1F-BB53-4C37C55CFD87}"/>
              </a:ext>
            </a:extLst>
          </p:cNvPr>
          <p:cNvSpPr txBox="1"/>
          <p:nvPr/>
        </p:nvSpPr>
        <p:spPr>
          <a:xfrm>
            <a:off x="9189707" y="1803348"/>
            <a:ext cx="1554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$10-20/month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87D25F5-786C-47CC-9FEF-0B151A306F87}"/>
              </a:ext>
            </a:extLst>
          </p:cNvPr>
          <p:cNvSpPr txBox="1"/>
          <p:nvPr/>
        </p:nvSpPr>
        <p:spPr>
          <a:xfrm>
            <a:off x="5934024" y="1344648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$1,600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2EF4BF0-DD9E-42DF-A00A-2047FFF9AC69}"/>
              </a:ext>
            </a:extLst>
          </p:cNvPr>
          <p:cNvSpPr txBox="1"/>
          <p:nvPr/>
        </p:nvSpPr>
        <p:spPr>
          <a:xfrm>
            <a:off x="2905379" y="246891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$100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E838C74-2B93-4EE2-BB4D-C5F7ECD95CB8}"/>
              </a:ext>
            </a:extLst>
          </p:cNvPr>
          <p:cNvSpPr txBox="1"/>
          <p:nvPr/>
        </p:nvSpPr>
        <p:spPr>
          <a:xfrm>
            <a:off x="744475" y="13533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$300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90B80B4-1818-43CC-A303-3656B4EE6A0E}"/>
              </a:ext>
            </a:extLst>
          </p:cNvPr>
          <p:cNvSpPr txBox="1"/>
          <p:nvPr/>
        </p:nvSpPr>
        <p:spPr>
          <a:xfrm>
            <a:off x="1673338" y="4662886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$1,000-3,000</a:t>
            </a:r>
          </a:p>
        </p:txBody>
      </p:sp>
      <p:graphicFrame>
        <p:nvGraphicFramePr>
          <p:cNvPr id="53" name="Table 45">
            <a:extLst>
              <a:ext uri="{FF2B5EF4-FFF2-40B4-BE49-F238E27FC236}">
                <a16:creationId xmlns:a16="http://schemas.microsoft.com/office/drawing/2014/main" id="{B8EB522A-3397-4541-B94B-100999D98CD1}"/>
              </a:ext>
            </a:extLst>
          </p:cNvPr>
          <p:cNvGraphicFramePr>
            <a:graphicFrameLocks noGrp="1"/>
          </p:cNvGraphicFramePr>
          <p:nvPr/>
        </p:nvGraphicFramePr>
        <p:xfrm>
          <a:off x="9400279" y="4205972"/>
          <a:ext cx="2098147" cy="2711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9001">
                  <a:extLst>
                    <a:ext uri="{9D8B030D-6E8A-4147-A177-3AD203B41FA5}">
                      <a16:colId xmlns:a16="http://schemas.microsoft.com/office/drawing/2014/main" val="2929657348"/>
                    </a:ext>
                  </a:extLst>
                </a:gridCol>
                <a:gridCol w="1089146">
                  <a:extLst>
                    <a:ext uri="{9D8B030D-6E8A-4147-A177-3AD203B41FA5}">
                      <a16:colId xmlns:a16="http://schemas.microsoft.com/office/drawing/2014/main" val="32209995"/>
                    </a:ext>
                  </a:extLst>
                </a:gridCol>
              </a:tblGrid>
              <a:tr h="269673">
                <a:tc>
                  <a:txBody>
                    <a:bodyPr/>
                    <a:lstStyle/>
                    <a:p>
                      <a:r>
                        <a:rPr lang="en-US" sz="1400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977997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Sutron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$1,600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927556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$800 – $3k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0311524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Sampler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$1k - $3k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5950160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$100-400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7130755"/>
                  </a:ext>
                </a:extLst>
              </a:tr>
              <a:tr h="33474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Telemetry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$120-240/</a:t>
                      </a:r>
                      <a:r>
                        <a:rPr lang="en-US" sz="1400" dirty="0" err="1"/>
                        <a:t>yr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4610083"/>
                  </a:ext>
                </a:extLst>
              </a:tr>
              <a:tr h="33474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Enclosure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$100-300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569107"/>
                  </a:ext>
                </a:extLst>
              </a:tr>
              <a:tr h="334744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$4k – $8k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1632397"/>
                  </a:ext>
                </a:extLst>
              </a:tr>
            </a:tbl>
          </a:graphicData>
        </a:graphic>
      </p:graphicFrame>
      <p:sp>
        <p:nvSpPr>
          <p:cNvPr id="58" name="TextBox 57">
            <a:extLst>
              <a:ext uri="{FF2B5EF4-FFF2-40B4-BE49-F238E27FC236}">
                <a16:creationId xmlns:a16="http://schemas.microsoft.com/office/drawing/2014/main" id="{1503C3CF-A20A-4638-8817-7F093BF6C260}"/>
              </a:ext>
            </a:extLst>
          </p:cNvPr>
          <p:cNvSpPr txBox="1"/>
          <p:nvPr/>
        </p:nvSpPr>
        <p:spPr>
          <a:xfrm>
            <a:off x="753098" y="2851344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$2,200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2819BFC-F556-4C25-93BB-65AD82F31914}"/>
              </a:ext>
            </a:extLst>
          </p:cNvPr>
          <p:cNvSpPr txBox="1"/>
          <p:nvPr/>
        </p:nvSpPr>
        <p:spPr>
          <a:xfrm>
            <a:off x="2513533" y="6297209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$800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BDDE884-CF13-4F3A-9ADA-08A62E014073}"/>
              </a:ext>
            </a:extLst>
          </p:cNvPr>
          <p:cNvSpPr txBox="1"/>
          <p:nvPr/>
        </p:nvSpPr>
        <p:spPr>
          <a:xfrm>
            <a:off x="4762292" y="6397378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$2,800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A8BAA1E-67BB-4059-9FE2-DD2BE9D63B9F}"/>
              </a:ext>
            </a:extLst>
          </p:cNvPr>
          <p:cNvSpPr txBox="1"/>
          <p:nvPr/>
        </p:nvSpPr>
        <p:spPr>
          <a:xfrm>
            <a:off x="7389974" y="6042751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Priceless</a:t>
            </a:r>
          </a:p>
        </p:txBody>
      </p:sp>
    </p:spTree>
    <p:extLst>
      <p:ext uri="{BB962C8B-B14F-4D97-AF65-F5344CB8AC3E}">
        <p14:creationId xmlns:p14="http://schemas.microsoft.com/office/powerpoint/2010/main" val="1309797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B2E224-A947-507A-AA5E-402073309CDC}"/>
              </a:ext>
            </a:extLst>
          </p:cNvPr>
          <p:cNvSpPr/>
          <p:nvPr/>
        </p:nvSpPr>
        <p:spPr>
          <a:xfrm>
            <a:off x="5373189" y="1365910"/>
            <a:ext cx="2531953" cy="309786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0" name="Picture 16" descr="Signal Input Cable, 10-ft 7-Pin Connector, Sigma SD900">
            <a:extLst>
              <a:ext uri="{FF2B5EF4-FFF2-40B4-BE49-F238E27FC236}">
                <a16:creationId xmlns:a16="http://schemas.microsoft.com/office/drawing/2014/main" id="{B384663D-0D73-4CEB-BDC3-959F01EA0D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49" t="34014" r="623" b="42131"/>
          <a:stretch/>
        </p:blipFill>
        <p:spPr bwMode="auto">
          <a:xfrm rot="7402434">
            <a:off x="3100351" y="3484263"/>
            <a:ext cx="610948" cy="113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A4C2BF-795F-4BC5-952C-5DF280B6D4E3}"/>
              </a:ext>
            </a:extLst>
          </p:cNvPr>
          <p:cNvCxnSpPr>
            <a:cxnSpLocks/>
          </p:cNvCxnSpPr>
          <p:nvPr/>
        </p:nvCxnSpPr>
        <p:spPr>
          <a:xfrm flipV="1">
            <a:off x="3845666" y="3026753"/>
            <a:ext cx="1716962" cy="8485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A9645C1-0451-4172-B5A0-16E184004F41}"/>
              </a:ext>
            </a:extLst>
          </p:cNvPr>
          <p:cNvCxnSpPr>
            <a:cxnSpLocks/>
          </p:cNvCxnSpPr>
          <p:nvPr/>
        </p:nvCxnSpPr>
        <p:spPr>
          <a:xfrm flipV="1">
            <a:off x="3969177" y="3162227"/>
            <a:ext cx="1620586" cy="858406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F1A9329-4834-4CA9-B317-6D5520AA9739}"/>
              </a:ext>
            </a:extLst>
          </p:cNvPr>
          <p:cNvSpPr txBox="1"/>
          <p:nvPr/>
        </p:nvSpPr>
        <p:spPr>
          <a:xfrm>
            <a:off x="3008788" y="4679477"/>
            <a:ext cx="11428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ISCO 3700</a:t>
            </a:r>
          </a:p>
          <a:p>
            <a:r>
              <a:rPr lang="en-US"/>
              <a:t>Sampler</a:t>
            </a:r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461684B-24F5-4CB6-85E8-EC9A2636BDCC}"/>
              </a:ext>
            </a:extLst>
          </p:cNvPr>
          <p:cNvSpPr txBox="1"/>
          <p:nvPr/>
        </p:nvSpPr>
        <p:spPr>
          <a:xfrm rot="20307547">
            <a:off x="4305317" y="3759023"/>
            <a:ext cx="1221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Hach sampler </a:t>
            </a:r>
          </a:p>
          <a:p>
            <a:r>
              <a:rPr lang="en-US" sz="1400"/>
              <a:t>control cable</a:t>
            </a:r>
            <a:endParaRPr lang="en-US" sz="1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FAA719-5C6C-47C0-A804-B38EDBD7227E}"/>
              </a:ext>
            </a:extLst>
          </p:cNvPr>
          <p:cNvSpPr txBox="1"/>
          <p:nvPr/>
        </p:nvSpPr>
        <p:spPr>
          <a:xfrm>
            <a:off x="919178" y="967618"/>
            <a:ext cx="1564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ISCO Signature</a:t>
            </a:r>
            <a:endParaRPr lang="en-US" dirty="0"/>
          </a:p>
          <a:p>
            <a:r>
              <a:rPr lang="en-US" dirty="0"/>
              <a:t>flowmeter</a:t>
            </a:r>
          </a:p>
        </p:txBody>
      </p:sp>
      <p:graphicFrame>
        <p:nvGraphicFramePr>
          <p:cNvPr id="45" name="Table 45">
            <a:extLst>
              <a:ext uri="{FF2B5EF4-FFF2-40B4-BE49-F238E27FC236}">
                <a16:creationId xmlns:a16="http://schemas.microsoft.com/office/drawing/2014/main" id="{7B41BDC7-35B2-45A7-AFE1-938634F090A6}"/>
              </a:ext>
            </a:extLst>
          </p:cNvPr>
          <p:cNvGraphicFramePr>
            <a:graphicFrameLocks noGrp="1"/>
          </p:cNvGraphicFramePr>
          <p:nvPr/>
        </p:nvGraphicFramePr>
        <p:xfrm>
          <a:off x="7939189" y="2595154"/>
          <a:ext cx="3789668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275">
                  <a:extLst>
                    <a:ext uri="{9D8B030D-6E8A-4147-A177-3AD203B41FA5}">
                      <a16:colId xmlns:a16="http://schemas.microsoft.com/office/drawing/2014/main" val="2929657348"/>
                    </a:ext>
                  </a:extLst>
                </a:gridCol>
                <a:gridCol w="767163">
                  <a:extLst>
                    <a:ext uri="{9D8B030D-6E8A-4147-A177-3AD203B41FA5}">
                      <a16:colId xmlns:a16="http://schemas.microsoft.com/office/drawing/2014/main" val="991159111"/>
                    </a:ext>
                  </a:extLst>
                </a:gridCol>
                <a:gridCol w="1716230">
                  <a:extLst>
                    <a:ext uri="{9D8B030D-6E8A-4147-A177-3AD203B41FA5}">
                      <a16:colId xmlns:a16="http://schemas.microsoft.com/office/drawing/2014/main" val="3593075780"/>
                    </a:ext>
                  </a:extLst>
                </a:gridCol>
              </a:tblGrid>
              <a:tr h="269673">
                <a:tc>
                  <a:txBody>
                    <a:bodyPr/>
                    <a:lstStyle/>
                    <a:p>
                      <a:r>
                        <a:rPr lang="en-US" sz="1400" dirty="0"/>
                        <a:t>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$$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977997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Signature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RS-485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NA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0311524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3700 Sampler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V pulse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NA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504199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Sutron Xlink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$1,600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154220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Cell data plan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$150/yr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9400867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Antenna w/cable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$300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5785510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Sampler control cable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$250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697894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Enclosure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$200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0093140"/>
                  </a:ext>
                </a:extLst>
              </a:tr>
              <a:tr h="269673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Power Supply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$50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230500"/>
                  </a:ext>
                </a:extLst>
              </a:tr>
              <a:tr h="269673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/>
                        <a:t>Total: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$2,400 +cell plan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505952"/>
                  </a:ext>
                </a:extLst>
              </a:tr>
            </a:tbl>
          </a:graphicData>
        </a:graphic>
      </p:graphicFrame>
      <p:grpSp>
        <p:nvGrpSpPr>
          <p:cNvPr id="50" name="Group 49">
            <a:extLst>
              <a:ext uri="{FF2B5EF4-FFF2-40B4-BE49-F238E27FC236}">
                <a16:creationId xmlns:a16="http://schemas.microsoft.com/office/drawing/2014/main" id="{5232D0DA-F2A8-4A85-B4B2-57FC94C2107A}"/>
              </a:ext>
            </a:extLst>
          </p:cNvPr>
          <p:cNvGrpSpPr/>
          <p:nvPr/>
        </p:nvGrpSpPr>
        <p:grpSpPr>
          <a:xfrm>
            <a:off x="10254212" y="455783"/>
            <a:ext cx="1657525" cy="1565305"/>
            <a:chOff x="7419086" y="798394"/>
            <a:chExt cx="1760305" cy="1588750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A8C41B4A-4246-4EDF-8BD9-AAC3E06A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19086" y="798394"/>
              <a:ext cx="1760305" cy="1588750"/>
            </a:xfrm>
            <a:prstGeom prst="rect">
              <a:avLst/>
            </a:prstGeom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E7B4D4D-1D2E-4224-80C3-F6A466F24F31}"/>
                </a:ext>
              </a:extLst>
            </p:cNvPr>
            <p:cNvSpPr/>
            <p:nvPr/>
          </p:nvSpPr>
          <p:spPr>
            <a:xfrm>
              <a:off x="7432477" y="1722153"/>
              <a:ext cx="679661" cy="655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Data Management">
            <a:extLst>
              <a:ext uri="{FF2B5EF4-FFF2-40B4-BE49-F238E27FC236}">
                <a16:creationId xmlns:a16="http://schemas.microsoft.com/office/drawing/2014/main" id="{DE5D2F92-D81C-4429-96C1-D8EEE7049D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4" t="7858" r="15029" b="4485"/>
          <a:stretch/>
        </p:blipFill>
        <p:spPr bwMode="auto">
          <a:xfrm>
            <a:off x="5713274" y="1687168"/>
            <a:ext cx="1963648" cy="2497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7ACAED17-537E-4537-ABF1-DF9261D58A90}"/>
              </a:ext>
            </a:extLst>
          </p:cNvPr>
          <p:cNvSpPr txBox="1"/>
          <p:nvPr/>
        </p:nvSpPr>
        <p:spPr>
          <a:xfrm rot="20496114">
            <a:off x="8333573" y="1441391"/>
            <a:ext cx="1831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modem to</a:t>
            </a:r>
          </a:p>
          <a:p>
            <a:r>
              <a:rPr lang="en-US" dirty="0"/>
              <a:t>Phone, PC, server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9FCA752-D5A8-D625-EF7D-FE60362EAB5E}"/>
              </a:ext>
            </a:extLst>
          </p:cNvPr>
          <p:cNvCxnSpPr>
            <a:cxnSpLocks/>
          </p:cNvCxnSpPr>
          <p:nvPr/>
        </p:nvCxnSpPr>
        <p:spPr>
          <a:xfrm>
            <a:off x="3151157" y="2713548"/>
            <a:ext cx="2467104" cy="59601"/>
          </a:xfrm>
          <a:prstGeom prst="line">
            <a:avLst/>
          </a:prstGeom>
          <a:ln w="38100">
            <a:solidFill>
              <a:srgbClr val="00B0F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F0A947D-0CFC-7AF7-95B8-83339B9ACDE4}"/>
              </a:ext>
            </a:extLst>
          </p:cNvPr>
          <p:cNvCxnSpPr>
            <a:cxnSpLocks/>
          </p:cNvCxnSpPr>
          <p:nvPr/>
        </p:nvCxnSpPr>
        <p:spPr>
          <a:xfrm flipV="1">
            <a:off x="3151157" y="2877544"/>
            <a:ext cx="2466975" cy="12252"/>
          </a:xfrm>
          <a:prstGeom prst="line">
            <a:avLst/>
          </a:prstGeom>
          <a:ln w="38100">
            <a:solidFill>
              <a:srgbClr val="00B0F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A6E2BD-0B45-B54C-C226-3CF6B155ED6B}"/>
              </a:ext>
            </a:extLst>
          </p:cNvPr>
          <p:cNvSpPr txBox="1"/>
          <p:nvPr/>
        </p:nvSpPr>
        <p:spPr>
          <a:xfrm>
            <a:off x="3725606" y="2190328"/>
            <a:ext cx="862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RS-485 </a:t>
            </a:r>
            <a:endParaRPr lang="en-US" sz="1400" dirty="0"/>
          </a:p>
          <a:p>
            <a:r>
              <a:rPr lang="en-US" sz="1400" dirty="0"/>
              <a:t>MODBUS</a:t>
            </a:r>
          </a:p>
        </p:txBody>
      </p:sp>
      <p:pic>
        <p:nvPicPr>
          <p:cNvPr id="8" name="Picture 2" descr="Laird Technologies 4G/3G Multiband Phantom Antenna Black NMO">
            <a:extLst>
              <a:ext uri="{FF2B5EF4-FFF2-40B4-BE49-F238E27FC236}">
                <a16:creationId xmlns:a16="http://schemas.microsoft.com/office/drawing/2014/main" id="{5A22EA4E-F927-749C-909D-09BA3D9122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205" y="455783"/>
            <a:ext cx="883920" cy="88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Lightning Bolt 11">
            <a:extLst>
              <a:ext uri="{FF2B5EF4-FFF2-40B4-BE49-F238E27FC236}">
                <a16:creationId xmlns:a16="http://schemas.microsoft.com/office/drawing/2014/main" id="{8375C104-42ED-BFE0-A3D6-93F8EC3EAE3F}"/>
              </a:ext>
            </a:extLst>
          </p:cNvPr>
          <p:cNvSpPr/>
          <p:nvPr/>
        </p:nvSpPr>
        <p:spPr>
          <a:xfrm rot="17902842">
            <a:off x="8262010" y="786586"/>
            <a:ext cx="883920" cy="628292"/>
          </a:xfrm>
          <a:prstGeom prst="lightningBol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E41ACA-0B2A-3936-001F-55BE9235C43E}"/>
              </a:ext>
            </a:extLst>
          </p:cNvPr>
          <p:cNvSpPr txBox="1"/>
          <p:nvPr/>
        </p:nvSpPr>
        <p:spPr>
          <a:xfrm>
            <a:off x="5939298" y="275687"/>
            <a:ext cx="1383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Cellular antenna</a:t>
            </a:r>
            <a:endParaRPr lang="en-US" sz="1400" dirty="0"/>
          </a:p>
        </p:txBody>
      </p:sp>
      <p:pic>
        <p:nvPicPr>
          <p:cNvPr id="20" name="Picture 6" descr="Choose Your Signature Flowmeter – Teledyne ISCO">
            <a:extLst>
              <a:ext uri="{FF2B5EF4-FFF2-40B4-BE49-F238E27FC236}">
                <a16:creationId xmlns:a16="http://schemas.microsoft.com/office/drawing/2014/main" id="{DC9503C5-16E1-DF3E-D756-ACA78482E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33" y="1507442"/>
            <a:ext cx="2677594" cy="1824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C287867-1340-86EB-0D5E-190838D3A4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6521" y="3364092"/>
            <a:ext cx="1609725" cy="23336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293C3E-7AFE-A46E-58CA-0FA9334BF0A2}"/>
              </a:ext>
            </a:extLst>
          </p:cNvPr>
          <p:cNvSpPr txBox="1"/>
          <p:nvPr/>
        </p:nvSpPr>
        <p:spPr>
          <a:xfrm>
            <a:off x="6270265" y="4223127"/>
            <a:ext cx="894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Enclosure</a:t>
            </a:r>
            <a:endParaRPr lang="en-US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45770C-9942-2A2A-B534-F7EE5E2CEB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30507" y="652928"/>
            <a:ext cx="1383327" cy="12144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129078-04A0-F48F-B82D-42D1FC68952D}"/>
              </a:ext>
            </a:extLst>
          </p:cNvPr>
          <p:cNvSpPr txBox="1"/>
          <p:nvPr/>
        </p:nvSpPr>
        <p:spPr>
          <a:xfrm>
            <a:off x="3725606" y="245999"/>
            <a:ext cx="122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AC to DC power supply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10565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59096ad9-8b60-446a-90b7-017dbb9421a3}" enabled="1" method="Standard" siteId="{3d234255-e20f-4205-88a5-9658a402999b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4020</TotalTime>
  <Words>283</Words>
  <Application>Microsoft Office PowerPoint</Application>
  <PresentationFormat>Widescreen</PresentationFormat>
  <Paragraphs>108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Introduction to the Sutron X-link</vt:lpstr>
      <vt:lpstr>PowerPoint Presentation</vt:lpstr>
      <vt:lpstr>PowerPoint Presentation</vt:lpstr>
    </vt:vector>
  </TitlesOfParts>
  <Company>WSP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Messina, Alex</dc:creator>
  <cp:lastModifiedBy>Messina, Alex</cp:lastModifiedBy>
  <cp:revision>1</cp:revision>
  <dcterms:created xsi:type="dcterms:W3CDTF">2024-11-05T23:43:41Z</dcterms:created>
  <dcterms:modified xsi:type="dcterms:W3CDTF">2024-11-08T18:44:02Z</dcterms:modified>
</cp:coreProperties>
</file>

<file path=docProps/thumbnail.jpeg>
</file>